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9"/>
  </p:notesMasterIdLst>
  <p:sldIdLst>
    <p:sldId id="257" r:id="rId5"/>
    <p:sldId id="258" r:id="rId6"/>
    <p:sldId id="261" r:id="rId7"/>
    <p:sldId id="262" r:id="rId8"/>
  </p:sldIdLst>
  <p:sldSz cx="5486400" cy="3657600"/>
  <p:notesSz cx="9601200" cy="73152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EB Garamond" panose="020B0604020202020204" charset="0"/>
      <p:regular r:id="rId18"/>
      <p:bold r:id="rId19"/>
      <p:italic r:id="rId20"/>
      <p:boldItalic r:id="rId21"/>
    </p:embeddedFont>
    <p:embeddedFont>
      <p:font typeface="Ink Free" panose="03080402000500000000" pitchFamily="66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ivFaIEbWhuynt29ROLIThSvjqq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16880A-8757-411B-84E6-7D6723A77957}">
  <a:tblStyle styleId="{9B16880A-8757-411B-84E6-7D6723A7795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 b="off" i="off"/>
      <a:tcStyle>
        <a:tcBdr/>
        <a:fill>
          <a:solidFill>
            <a:srgbClr val="D4E2CE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4E2CE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12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160520" cy="367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439014" y="0"/>
            <a:ext cx="4160520" cy="367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49575" y="914400"/>
            <a:ext cx="370205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60120" y="3520441"/>
            <a:ext cx="7680960" cy="288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947748"/>
            <a:ext cx="4160520" cy="367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439014" y="6947748"/>
            <a:ext cx="4160520" cy="367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9575" y="914400"/>
            <a:ext cx="370205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960120" y="3520441"/>
            <a:ext cx="7680960" cy="288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960120" y="3520441"/>
            <a:ext cx="7680960" cy="288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9575" y="914400"/>
            <a:ext cx="370205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9575" y="914400"/>
            <a:ext cx="370205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960120" y="3520441"/>
            <a:ext cx="7680960" cy="288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:notes"/>
          <p:cNvSpPr txBox="1">
            <a:spLocks noGrp="1"/>
          </p:cNvSpPr>
          <p:nvPr>
            <p:ph type="body" idx="1"/>
          </p:nvPr>
        </p:nvSpPr>
        <p:spPr>
          <a:xfrm>
            <a:off x="960120" y="3520441"/>
            <a:ext cx="7680960" cy="288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9575" y="914400"/>
            <a:ext cx="370205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411480" y="598593"/>
            <a:ext cx="4663440" cy="127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685800" y="1921087"/>
            <a:ext cx="4114800" cy="88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/>
            </a:lvl1pPr>
            <a:lvl2pPr lvl="1" algn="ctr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/>
            </a:lvl2pPr>
            <a:lvl3pPr lvl="2" algn="ctr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960"/>
            </a:lvl3pPr>
            <a:lvl4pPr lvl="3" algn="ctr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53"/>
              <a:buNone/>
              <a:defRPr sz="853"/>
            </a:lvl4pPr>
            <a:lvl5pPr lvl="4" algn="ctr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53"/>
              <a:buNone/>
              <a:defRPr sz="853"/>
            </a:lvl5pPr>
            <a:lvl6pPr lvl="5" algn="ctr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53"/>
              <a:buNone/>
              <a:defRPr sz="853"/>
            </a:lvl6pPr>
            <a:lvl7pPr lvl="6" algn="ctr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53"/>
              <a:buNone/>
              <a:defRPr sz="853"/>
            </a:lvl7pPr>
            <a:lvl8pPr lvl="7" algn="ctr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53"/>
              <a:buNone/>
              <a:defRPr sz="853"/>
            </a:lvl8pPr>
            <a:lvl9pPr lvl="8" algn="ctr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53"/>
              <a:buNone/>
              <a:defRPr sz="853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377190" y="3390054"/>
            <a:ext cx="1234440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1817370" y="3390054"/>
            <a:ext cx="1851660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3874770" y="3390054"/>
            <a:ext cx="1234440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377190" y="194734"/>
            <a:ext cx="4732020" cy="70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1582843" y="-231987"/>
            <a:ext cx="2320714" cy="4732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377190" y="3390054"/>
            <a:ext cx="1234440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1817370" y="3390054"/>
            <a:ext cx="1851660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3874770" y="3390054"/>
            <a:ext cx="1234440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2967884" y="1153054"/>
            <a:ext cx="3099647" cy="1183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567584" y="4339"/>
            <a:ext cx="3099647" cy="3480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377190" y="3390054"/>
            <a:ext cx="1234440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1817370" y="3390054"/>
            <a:ext cx="1851660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3874770" y="3390054"/>
            <a:ext cx="1234440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dt" idx="10"/>
          </p:nvPr>
        </p:nvSpPr>
        <p:spPr>
          <a:xfrm>
            <a:off x="377190" y="3390054"/>
            <a:ext cx="1234440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ftr" idx="11"/>
          </p:nvPr>
        </p:nvSpPr>
        <p:spPr>
          <a:xfrm>
            <a:off x="1817370" y="3390054"/>
            <a:ext cx="1851660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ldNum" idx="12"/>
          </p:nvPr>
        </p:nvSpPr>
        <p:spPr>
          <a:xfrm>
            <a:off x="3874770" y="3390054"/>
            <a:ext cx="1234440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377190" y="194734"/>
            <a:ext cx="4732020" cy="70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377190" y="973666"/>
            <a:ext cx="4732020" cy="2320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377190" y="3390054"/>
            <a:ext cx="1234440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1817370" y="3390054"/>
            <a:ext cx="1851660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3874770" y="3390054"/>
            <a:ext cx="1234440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374333" y="911861"/>
            <a:ext cx="4732020" cy="152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1"/>
          </p:nvPr>
        </p:nvSpPr>
        <p:spPr>
          <a:xfrm>
            <a:off x="374333" y="2447714"/>
            <a:ext cx="473202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067"/>
              <a:buNone/>
              <a:defRPr sz="1067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960"/>
              <a:buNone/>
              <a:defRPr sz="96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853"/>
              <a:buNone/>
              <a:defRPr sz="853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853"/>
              <a:buNone/>
              <a:defRPr sz="853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853"/>
              <a:buNone/>
              <a:defRPr sz="853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853"/>
              <a:buNone/>
              <a:defRPr sz="853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853"/>
              <a:buNone/>
              <a:defRPr sz="853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853"/>
              <a:buNone/>
              <a:defRPr sz="85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dt" idx="10"/>
          </p:nvPr>
        </p:nvSpPr>
        <p:spPr>
          <a:xfrm>
            <a:off x="377190" y="3390054"/>
            <a:ext cx="1234440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ftr" idx="11"/>
          </p:nvPr>
        </p:nvSpPr>
        <p:spPr>
          <a:xfrm>
            <a:off x="1817370" y="3390054"/>
            <a:ext cx="1851660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sldNum" idx="12"/>
          </p:nvPr>
        </p:nvSpPr>
        <p:spPr>
          <a:xfrm>
            <a:off x="3874770" y="3390054"/>
            <a:ext cx="1234440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>
            <a:spLocks noGrp="1"/>
          </p:cNvSpPr>
          <p:nvPr>
            <p:ph type="title"/>
          </p:nvPr>
        </p:nvSpPr>
        <p:spPr>
          <a:xfrm>
            <a:off x="377190" y="194734"/>
            <a:ext cx="4732020" cy="70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1"/>
          </p:nvPr>
        </p:nvSpPr>
        <p:spPr>
          <a:xfrm>
            <a:off x="377190" y="973666"/>
            <a:ext cx="2331720" cy="2320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2"/>
          </p:nvPr>
        </p:nvSpPr>
        <p:spPr>
          <a:xfrm>
            <a:off x="2777490" y="973666"/>
            <a:ext cx="2331720" cy="2320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dt" idx="10"/>
          </p:nvPr>
        </p:nvSpPr>
        <p:spPr>
          <a:xfrm>
            <a:off x="377190" y="3390054"/>
            <a:ext cx="1234440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ftr" idx="11"/>
          </p:nvPr>
        </p:nvSpPr>
        <p:spPr>
          <a:xfrm>
            <a:off x="1817370" y="3390054"/>
            <a:ext cx="1851660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3874770" y="3390054"/>
            <a:ext cx="1234440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377905" y="194734"/>
            <a:ext cx="4732020" cy="70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377905" y="896620"/>
            <a:ext cx="2321004" cy="43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 b="1"/>
            </a:lvl1pPr>
            <a:lvl2pPr marL="914400" lvl="1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2pPr>
            <a:lvl3pPr marL="1371600" lvl="2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960" b="1"/>
            </a:lvl3pPr>
            <a:lvl4pPr marL="1828800" lvl="3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53"/>
              <a:buNone/>
              <a:defRPr sz="853" b="1"/>
            </a:lvl4pPr>
            <a:lvl5pPr marL="2286000" lvl="4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53"/>
              <a:buNone/>
              <a:defRPr sz="853" b="1"/>
            </a:lvl5pPr>
            <a:lvl6pPr marL="2743200" lvl="5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53"/>
              <a:buNone/>
              <a:defRPr sz="853" b="1"/>
            </a:lvl6pPr>
            <a:lvl7pPr marL="3200400" lvl="6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53"/>
              <a:buNone/>
              <a:defRPr sz="853" b="1"/>
            </a:lvl7pPr>
            <a:lvl8pPr marL="3657600" lvl="7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53"/>
              <a:buNone/>
              <a:defRPr sz="853" b="1"/>
            </a:lvl8pPr>
            <a:lvl9pPr marL="4114800" lvl="8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53"/>
              <a:buNone/>
              <a:defRPr sz="853" b="1"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2"/>
          </p:nvPr>
        </p:nvSpPr>
        <p:spPr>
          <a:xfrm>
            <a:off x="377905" y="1336040"/>
            <a:ext cx="2321004" cy="1965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3"/>
          </p:nvPr>
        </p:nvSpPr>
        <p:spPr>
          <a:xfrm>
            <a:off x="2777490" y="896620"/>
            <a:ext cx="2332435" cy="43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 b="1"/>
            </a:lvl1pPr>
            <a:lvl2pPr marL="914400" lvl="1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2pPr>
            <a:lvl3pPr marL="1371600" lvl="2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960" b="1"/>
            </a:lvl3pPr>
            <a:lvl4pPr marL="1828800" lvl="3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53"/>
              <a:buNone/>
              <a:defRPr sz="853" b="1"/>
            </a:lvl4pPr>
            <a:lvl5pPr marL="2286000" lvl="4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53"/>
              <a:buNone/>
              <a:defRPr sz="853" b="1"/>
            </a:lvl5pPr>
            <a:lvl6pPr marL="2743200" lvl="5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53"/>
              <a:buNone/>
              <a:defRPr sz="853" b="1"/>
            </a:lvl6pPr>
            <a:lvl7pPr marL="3200400" lvl="6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53"/>
              <a:buNone/>
              <a:defRPr sz="853" b="1"/>
            </a:lvl7pPr>
            <a:lvl8pPr marL="3657600" lvl="7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53"/>
              <a:buNone/>
              <a:defRPr sz="853" b="1"/>
            </a:lvl8pPr>
            <a:lvl9pPr marL="4114800" lvl="8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53"/>
              <a:buNone/>
              <a:defRPr sz="853" b="1"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4"/>
          </p:nvPr>
        </p:nvSpPr>
        <p:spPr>
          <a:xfrm>
            <a:off x="2777490" y="1336040"/>
            <a:ext cx="2332435" cy="1965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dt" idx="10"/>
          </p:nvPr>
        </p:nvSpPr>
        <p:spPr>
          <a:xfrm>
            <a:off x="377190" y="3390054"/>
            <a:ext cx="1234440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ftr" idx="11"/>
          </p:nvPr>
        </p:nvSpPr>
        <p:spPr>
          <a:xfrm>
            <a:off x="1817370" y="3390054"/>
            <a:ext cx="1851660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3874770" y="3390054"/>
            <a:ext cx="1234440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>
            <a:spLocks noGrp="1"/>
          </p:cNvSpPr>
          <p:nvPr>
            <p:ph type="title"/>
          </p:nvPr>
        </p:nvSpPr>
        <p:spPr>
          <a:xfrm>
            <a:off x="377190" y="194734"/>
            <a:ext cx="4732020" cy="70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377190" y="3390054"/>
            <a:ext cx="1234440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1817370" y="3390054"/>
            <a:ext cx="1851660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3874770" y="3390054"/>
            <a:ext cx="1234440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377905" y="243840"/>
            <a:ext cx="1769507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7"/>
              <a:buFont typeface="Calibri"/>
              <a:buNone/>
              <a:defRPr sz="170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2332435" y="526627"/>
            <a:ext cx="2777490" cy="2599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994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707"/>
              <a:buChar char="•"/>
              <a:defRPr sz="1707"/>
            </a:lvl1pPr>
            <a:lvl2pPr marL="914400" lvl="1" indent="-323405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493"/>
              <a:buChar char="•"/>
              <a:defRPr sz="1493"/>
            </a:lvl2pPr>
            <a:lvl3pPr marL="1371600" lvl="2" indent="-30988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280"/>
            </a:lvl3pPr>
            <a:lvl4pPr marL="1828800" lvl="3" indent="-296354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4pPr>
            <a:lvl5pPr marL="2286000" lvl="4" indent="-296354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5pPr>
            <a:lvl6pPr marL="2743200" lvl="5" indent="-296354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6pPr>
            <a:lvl7pPr marL="3200400" lvl="6" indent="-296354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7pPr>
            <a:lvl8pPr marL="3657600" lvl="7" indent="-296354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8pPr>
            <a:lvl9pPr marL="4114800" lvl="8" indent="-296354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377905" y="1097280"/>
            <a:ext cx="1769507" cy="2032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53"/>
              <a:buNone/>
              <a:defRPr sz="853"/>
            </a:lvl1pPr>
            <a:lvl2pPr marL="914400" lvl="1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47"/>
              <a:buNone/>
              <a:defRPr sz="747"/>
            </a:lvl2pPr>
            <a:lvl3pPr marL="1371600" lvl="2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640"/>
              <a:buNone/>
              <a:defRPr sz="640"/>
            </a:lvl3pPr>
            <a:lvl4pPr marL="1828800" lvl="3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533"/>
              <a:buNone/>
              <a:defRPr sz="533"/>
            </a:lvl4pPr>
            <a:lvl5pPr marL="2286000" lvl="4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533"/>
              <a:buNone/>
              <a:defRPr sz="533"/>
            </a:lvl5pPr>
            <a:lvl6pPr marL="2743200" lvl="5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533"/>
              <a:buNone/>
              <a:defRPr sz="533"/>
            </a:lvl6pPr>
            <a:lvl7pPr marL="3200400" lvl="6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533"/>
              <a:buNone/>
              <a:defRPr sz="533"/>
            </a:lvl7pPr>
            <a:lvl8pPr marL="3657600" lvl="7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533"/>
              <a:buNone/>
              <a:defRPr sz="533"/>
            </a:lvl8pPr>
            <a:lvl9pPr marL="4114800" lvl="8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533"/>
              <a:buNone/>
              <a:defRPr sz="533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377190" y="3390054"/>
            <a:ext cx="1234440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1817370" y="3390054"/>
            <a:ext cx="1851660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3874770" y="3390054"/>
            <a:ext cx="1234440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377905" y="243840"/>
            <a:ext cx="1769507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7"/>
              <a:buFont typeface="Calibri"/>
              <a:buNone/>
              <a:defRPr sz="170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2332435" y="526627"/>
            <a:ext cx="2777490" cy="2599267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377905" y="1097280"/>
            <a:ext cx="1769507" cy="2032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53"/>
              <a:buNone/>
              <a:defRPr sz="853"/>
            </a:lvl1pPr>
            <a:lvl2pPr marL="914400" lvl="1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47"/>
              <a:buNone/>
              <a:defRPr sz="747"/>
            </a:lvl2pPr>
            <a:lvl3pPr marL="1371600" lvl="2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640"/>
              <a:buNone/>
              <a:defRPr sz="640"/>
            </a:lvl3pPr>
            <a:lvl4pPr marL="1828800" lvl="3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533"/>
              <a:buNone/>
              <a:defRPr sz="533"/>
            </a:lvl4pPr>
            <a:lvl5pPr marL="2286000" lvl="4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533"/>
              <a:buNone/>
              <a:defRPr sz="533"/>
            </a:lvl5pPr>
            <a:lvl6pPr marL="2743200" lvl="5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533"/>
              <a:buNone/>
              <a:defRPr sz="533"/>
            </a:lvl6pPr>
            <a:lvl7pPr marL="3200400" lvl="6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533"/>
              <a:buNone/>
              <a:defRPr sz="533"/>
            </a:lvl7pPr>
            <a:lvl8pPr marL="3657600" lvl="7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533"/>
              <a:buNone/>
              <a:defRPr sz="533"/>
            </a:lvl8pPr>
            <a:lvl9pPr marL="4114800" lvl="8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533"/>
              <a:buNone/>
              <a:defRPr sz="533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377190" y="3390054"/>
            <a:ext cx="1234440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1817370" y="3390054"/>
            <a:ext cx="1851660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3874770" y="3390054"/>
            <a:ext cx="1234440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377190" y="194734"/>
            <a:ext cx="4732020" cy="70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7"/>
              <a:buFont typeface="Calibri"/>
              <a:buNone/>
              <a:defRPr sz="23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377190" y="973666"/>
            <a:ext cx="4732020" cy="2320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340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93"/>
              <a:buFont typeface="Arial"/>
              <a:buChar char="•"/>
              <a:defRPr sz="14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880" algn="l" rtl="0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2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6354" algn="l" rtl="0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89560" algn="l" rtl="0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89559" algn="l" rtl="0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89559" algn="l" rtl="0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377190" y="3390054"/>
            <a:ext cx="1234440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1817370" y="3390054"/>
            <a:ext cx="1851660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3874770" y="3390054"/>
            <a:ext cx="1234440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"/>
              <a:buFont typeface="Arial"/>
              <a:buNone/>
              <a:defRPr sz="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/>
        </p:nvSpPr>
        <p:spPr>
          <a:xfrm>
            <a:off x="3505129" y="478280"/>
            <a:ext cx="16753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9EA37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Monthly </a:t>
            </a:r>
            <a:r>
              <a:rPr lang="en-US" sz="1800" b="1" i="0" u="none" strike="noStrike" cap="none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Sustainability Challenge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528177" y="1636070"/>
            <a:ext cx="2074119" cy="603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"/>
              <a:buFont typeface="Arial"/>
              <a:buNone/>
            </a:pPr>
            <a:r>
              <a:rPr lang="en-US" sz="830" b="1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Name _________________________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"/>
              <a:buFont typeface="Arial"/>
              <a:buNone/>
            </a:pPr>
            <a:endParaRPr sz="830" b="1" i="0" u="none" strike="noStrike" cap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"/>
              <a:buFont typeface="Arial"/>
              <a:buNone/>
            </a:pPr>
            <a:endParaRPr sz="830" b="1" i="0" u="none" strike="noStrike" cap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"/>
              <a:buFont typeface="Arial"/>
              <a:buNone/>
            </a:pPr>
            <a:r>
              <a:rPr lang="en-US" sz="830" b="1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Email __________________________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7848" y="701129"/>
            <a:ext cx="717281" cy="60371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/>
          <p:nvPr/>
        </p:nvSpPr>
        <p:spPr>
          <a:xfrm>
            <a:off x="499748" y="2377472"/>
            <a:ext cx="2175052" cy="201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1"/>
              <a:buFont typeface="Arial"/>
              <a:buNone/>
            </a:pPr>
            <a:r>
              <a:rPr lang="en-US" sz="711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Enter your email to be entered into prize drawing!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4842139" y="3123751"/>
            <a:ext cx="270428" cy="26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7"/>
              <a:buFont typeface="Arial"/>
              <a:buNone/>
            </a:pPr>
            <a:r>
              <a:rPr lang="en-US" sz="1137" b="1" i="0" u="none" strike="noStrike" cap="none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2740184" y="1474859"/>
            <a:ext cx="2277392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sng" strike="noStrike" cap="none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Challenge Entry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sng" strike="noStrike" cap="none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Due by the end of the month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4536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Email a photo of your completed challenge card to: rrusso@c3gov.com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Drop off your completed challenge card to the Front Desk at Eagle Point Rec Center, Bison Ridge Rec Center, or the Civic Center.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4536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Attn: Dr. Rosemarie Russo or Olivia Quagliani</a:t>
            </a:r>
            <a:endParaRPr sz="800" b="1" i="0" u="none" strike="noStrike" cap="none">
              <a:solidFill>
                <a:srgbClr val="4536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528177" y="2644209"/>
            <a:ext cx="2146623" cy="22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"/>
              <a:buFont typeface="Arial"/>
              <a:buNone/>
            </a:pPr>
            <a:r>
              <a:rPr lang="en-US" sz="830" b="1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Circle # of Weeks You Participated  </a:t>
            </a:r>
            <a:r>
              <a:rPr lang="en-US" sz="83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1  2  3  4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490523" y="1554217"/>
            <a:ext cx="2184278" cy="1414424"/>
          </a:xfrm>
          <a:prstGeom prst="rect">
            <a:avLst/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4">
            <a:alphaModFix/>
          </a:blip>
          <a:srcRect l="11714" t="5820" r="21658" b="17045"/>
          <a:stretch/>
        </p:blipFill>
        <p:spPr>
          <a:xfrm>
            <a:off x="740437" y="189128"/>
            <a:ext cx="1555520" cy="13505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6;p1">
            <a:extLst>
              <a:ext uri="{FF2B5EF4-FFF2-40B4-BE49-F238E27FC236}">
                <a16:creationId xmlns:a16="http://schemas.microsoft.com/office/drawing/2014/main" id="{0DE9A36A-9BAA-5667-1DFC-746513537168}"/>
              </a:ext>
            </a:extLst>
          </p:cNvPr>
          <p:cNvSpPr txBox="1"/>
          <p:nvPr/>
        </p:nvSpPr>
        <p:spPr>
          <a:xfrm>
            <a:off x="298664" y="2968638"/>
            <a:ext cx="256799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 dirty="0">
                <a:solidFill>
                  <a:schemeClr val="lt1"/>
                </a:solidFill>
                <a:highlight>
                  <a:srgbClr val="4C95B5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January Prizes:</a:t>
            </a:r>
            <a:r>
              <a:rPr lang="en-US" sz="800" b="1" i="0" u="none" strike="noStrike" cap="none" dirty="0">
                <a:solidFill>
                  <a:srgbClr val="4C95B5"/>
                </a:solidFill>
                <a:highlight>
                  <a:srgbClr val="4C95B5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400" b="0" i="0" u="none" strike="noStrike" cap="none" dirty="0">
              <a:solidFill>
                <a:srgbClr val="4C95B5"/>
              </a:solidFill>
              <a:highlight>
                <a:srgbClr val="4C95B5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Prizes  include the Clean Mama's Guide to a Healthy Home, a </a:t>
            </a:r>
            <a:r>
              <a:rPr lang="en-US" sz="800" b="0" i="0" u="none" strike="noStrike" cap="none" dirty="0" err="1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Huggle</a:t>
            </a:r>
            <a:r>
              <a:rPr lang="en-US" sz="800" b="0" i="0" u="none" strike="noStrike" cap="none" dirty="0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Hoodie, and more!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/>
        </p:nvSpPr>
        <p:spPr>
          <a:xfrm>
            <a:off x="286685" y="3224766"/>
            <a:ext cx="2386539" cy="235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rPr lang="en-US" sz="933" b="1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Your Name ____________________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1626039" y="139192"/>
            <a:ext cx="2234317" cy="687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r>
              <a:rPr lang="en-US" sz="2667" b="1" i="0" u="none" strike="noStrike" cap="none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January</a:t>
            </a:r>
            <a:endParaRPr sz="1920" b="1" i="0" u="none" strike="noStrike" cap="none">
              <a:solidFill>
                <a:srgbClr val="4536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Sustainability Challenge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0" name="Google Shape;120;p3"/>
          <p:cNvGraphicFramePr/>
          <p:nvPr>
            <p:extLst>
              <p:ext uri="{D42A27DB-BD31-4B8C-83A1-F6EECF244321}">
                <p14:modId xmlns:p14="http://schemas.microsoft.com/office/powerpoint/2010/main" val="3446175919"/>
              </p:ext>
            </p:extLst>
          </p:nvPr>
        </p:nvGraphicFramePr>
        <p:xfrm>
          <a:off x="353775" y="1094377"/>
          <a:ext cx="4778825" cy="1767960"/>
        </p:xfrm>
        <a:graphic>
          <a:graphicData uri="http://schemas.openxmlformats.org/drawingml/2006/table">
            <a:tbl>
              <a:tblPr firstRow="1" bandRow="1">
                <a:noFill/>
                <a:tableStyleId>{9B16880A-8757-411B-84E6-7D6723A77957}</a:tableStyleId>
              </a:tblPr>
              <a:tblGrid>
                <a:gridCol w="23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23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EB Garamond"/>
                        <a:buNone/>
                      </a:pPr>
                      <a:r>
                        <a:rPr lang="en-US" sz="800" b="1" u="none" strike="noStrike" cap="none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  Check off which activities you tried for the month of January.</a:t>
                      </a:r>
                      <a:endParaRPr sz="1400" u="none" strike="noStrike" cap="none"/>
                    </a:p>
                  </a:txBody>
                  <a:tcPr marL="36575" marR="36575" marT="18300" marB="183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Annual Environmental Savings</a:t>
                      </a:r>
                      <a:endParaRPr sz="800" u="none" strike="noStrike" cap="none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36575" marR="36575" marT="18300" marB="18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Annual Economic Savings</a:t>
                      </a:r>
                      <a:endParaRPr sz="1400" u="none" strike="noStrike" cap="none"/>
                    </a:p>
                  </a:txBody>
                  <a:tcPr marL="36575" marR="36575" marT="18300" marB="18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EB Garamond"/>
                        <a:buNone/>
                      </a:pPr>
                      <a:r>
                        <a:rPr lang="en-US" sz="800" b="1" u="none" strike="noStrike" cap="none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Impact</a:t>
                      </a:r>
                      <a:endParaRPr sz="800" u="none" strike="noStrike" cap="none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36575" marR="36575" marT="18300" marB="183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endParaRPr sz="300" u="none" strike="noStrike" cap="none"/>
                    </a:p>
                  </a:txBody>
                  <a:tcPr marL="36575" marR="36575" marT="18300" marB="18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EB Garamond"/>
                        <a:buNone/>
                      </a:pPr>
                      <a:r>
                        <a:rPr lang="en-US" sz="800" u="none" strike="noStrike" cap="none" dirty="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1. Substitute one meat meal/week with a vegetarian meal.</a:t>
                      </a:r>
                      <a:endParaRPr dirty="0"/>
                    </a:p>
                  </a:txBody>
                  <a:tcPr marL="36575" marR="36575" marT="18300" marB="18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2,492 lbs CO</a:t>
                      </a:r>
                      <a:r>
                        <a:rPr lang="en-US" sz="800" u="none" strike="noStrike" cap="none" baseline="-25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2</a:t>
                      </a:r>
                      <a:r>
                        <a:rPr lang="en-US" sz="800" u="none" strike="noStrike" cap="none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e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133 gals.</a:t>
                      </a:r>
                      <a:endParaRPr sz="1400" u="none" strike="noStrike" cap="none"/>
                    </a:p>
                  </a:txBody>
                  <a:tcPr marL="36575" marR="36575" marT="18300" marB="18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$427</a:t>
                      </a:r>
                      <a:endParaRPr sz="1400" u="none" strike="noStrike" cap="none"/>
                    </a:p>
                  </a:txBody>
                  <a:tcPr marL="36575" marR="36575" marT="18300" marB="18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EB Garamond"/>
                        <a:buNone/>
                      </a:pPr>
                      <a:r>
                        <a:rPr lang="en-US" sz="800" dirty="0">
                          <a:latin typeface="EB Garamond" panose="020B0604020202020204" charset="0"/>
                          <a:ea typeface="EB Garamond" panose="020B0604020202020204" charset="0"/>
                        </a:rPr>
                        <a:t>Weight loss</a:t>
                      </a:r>
                      <a:endParaRPr sz="800" dirty="0">
                        <a:latin typeface="EB Garamond" panose="020B0604020202020204" charset="0"/>
                        <a:ea typeface="EB Garamond" panose="020B0604020202020204" charset="0"/>
                      </a:endParaRPr>
                    </a:p>
                  </a:txBody>
                  <a:tcPr marL="36575" marR="36575" marT="18300" marB="183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endParaRPr sz="300" u="none" strike="noStrike" cap="none"/>
                    </a:p>
                  </a:txBody>
                  <a:tcPr marL="36575" marR="36575" marT="18300" marB="18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EB Garamond"/>
                        <a:buNone/>
                      </a:pPr>
                      <a:r>
                        <a:rPr lang="en-US" sz="800" u="none" strike="noStrike" cap="none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2. Calculate your carbon footprint to see where you need to reduce emissions.</a:t>
                      </a:r>
                      <a:endParaRPr/>
                    </a:p>
                  </a:txBody>
                  <a:tcPr marL="36575" marR="36575" marT="18300" marB="18300" anchor="ctr"/>
                </a:tc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EB Garamond"/>
                        <a:buNone/>
                      </a:pPr>
                      <a:endParaRPr sz="1400" u="none" strike="noStrike" cap="none"/>
                    </a:p>
                  </a:txBody>
                  <a:tcPr marL="36575" marR="36575" marT="18300" marB="1830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EB Garamond"/>
                        <a:buNone/>
                      </a:pPr>
                      <a:r>
                        <a:rPr lang="en-US" sz="700" u="none" strike="noStrike" cap="none" dirty="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Self Awareness</a:t>
                      </a:r>
                      <a:endParaRPr dirty="0"/>
                    </a:p>
                  </a:txBody>
                  <a:tcPr marL="36575" marR="36575" marT="18300" marB="183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endParaRPr sz="300" u="none" strike="noStrike" cap="none"/>
                    </a:p>
                  </a:txBody>
                  <a:tcPr marL="36575" marR="36575" marT="18300" marB="18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EB Garamond"/>
                        <a:buNone/>
                      </a:pPr>
                      <a:r>
                        <a:rPr lang="en-US" sz="800" u="none" strike="noStrike" cap="none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3. Watch a nature-based documentary on WaterBear.com.</a:t>
                      </a:r>
                      <a:endParaRPr/>
                    </a:p>
                  </a:txBody>
                  <a:tcPr marL="36575" marR="36575" marT="18300" marB="18300"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EB Garamond"/>
                        <a:buNone/>
                      </a:pPr>
                      <a:r>
                        <a:rPr lang="en-US" sz="700" u="none" strike="noStrike" cap="none" dirty="0">
                          <a:latin typeface="EB Garamond"/>
                          <a:ea typeface="EB Garamond"/>
                          <a:sym typeface="EB Garamond"/>
                        </a:rPr>
                        <a:t>Improved memory</a:t>
                      </a:r>
                      <a:endParaRPr dirty="0"/>
                    </a:p>
                  </a:txBody>
                  <a:tcPr marL="36575" marR="36575" marT="18300" marB="183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endParaRPr sz="300" u="none" strike="noStrike" cap="none"/>
                    </a:p>
                  </a:txBody>
                  <a:tcPr marL="36575" marR="36575" marT="18300" marB="18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EB Garamond"/>
                        <a:buNone/>
                      </a:pPr>
                      <a:r>
                        <a:rPr lang="en-US" sz="800" u="none" strike="noStrike" cap="none" dirty="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4. Join a library - Not only does this get you connected with the community and education, but you also reduce your carbon footprint by not buying new books, DVDs, CDs, etc.</a:t>
                      </a:r>
                      <a:endParaRPr dirty="0"/>
                    </a:p>
                  </a:txBody>
                  <a:tcPr marL="36575" marR="36575" marT="18300" marB="18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EB Garamond"/>
                        <a:buNone/>
                      </a:pPr>
                      <a:r>
                        <a:rPr lang="en-US" sz="800" u="none" strike="noStrike" cap="none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--</a:t>
                      </a:r>
                      <a:endParaRPr sz="1400" u="none" strike="noStrike" cap="none"/>
                    </a:p>
                  </a:txBody>
                  <a:tcPr marL="36575" marR="36575" marT="18300" marB="18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EB Garamond"/>
                        <a:buNone/>
                      </a:pPr>
                      <a:r>
                        <a:rPr lang="en-US" sz="800" u="none" strike="noStrike" cap="none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$500</a:t>
                      </a:r>
                      <a:endParaRPr sz="1400" u="none" strike="noStrike" cap="none"/>
                    </a:p>
                  </a:txBody>
                  <a:tcPr marL="36575" marR="36575" marT="18300" marB="18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EB Garamond"/>
                        <a:buNone/>
                      </a:pPr>
                      <a:r>
                        <a:rPr lang="en-US" sz="700" u="none" strike="noStrike" cap="none" dirty="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Connection to your community</a:t>
                      </a:r>
                      <a:endParaRPr dirty="0"/>
                    </a:p>
                  </a:txBody>
                  <a:tcPr marL="36575" marR="36575" marT="18300" marB="183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1" name="Google Shape;121;p3" descr="Arrow Right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377133" y="1176226"/>
            <a:ext cx="204476" cy="25119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 txBox="1"/>
          <p:nvPr/>
        </p:nvSpPr>
        <p:spPr>
          <a:xfrm>
            <a:off x="1275123" y="775520"/>
            <a:ext cx="2936147" cy="3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n-US" sz="1867" b="0" i="0" u="none" strike="noStrike" cap="none" dirty="0">
                <a:solidFill>
                  <a:schemeClr val="dk1"/>
                </a:solidFill>
                <a:latin typeface="Ink Free" panose="03080402000500000000" pitchFamily="66" charset="0"/>
                <a:sym typeface="Arial"/>
              </a:rPr>
              <a:t>New Year’s Resolution</a:t>
            </a:r>
            <a:endParaRPr dirty="0">
              <a:latin typeface="Ink Free" panose="03080402000500000000" pitchFamily="66" charset="0"/>
            </a:endParaRPr>
          </a:p>
        </p:txBody>
      </p:sp>
      <p:pic>
        <p:nvPicPr>
          <p:cNvPr id="123" name="Google Shape;123;p3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81893" y="224360"/>
            <a:ext cx="729472" cy="613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5">
            <a:alphaModFix/>
          </a:blip>
          <a:srcRect l="11714" t="5820" r="21658" b="17045"/>
          <a:stretch/>
        </p:blipFill>
        <p:spPr>
          <a:xfrm>
            <a:off x="286685" y="168309"/>
            <a:ext cx="892861" cy="775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45841" y="1818175"/>
            <a:ext cx="476717" cy="46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 descr="Line arrow: Counter-clockwise curve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760475">
            <a:off x="2685876" y="1708862"/>
            <a:ext cx="515627" cy="55142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"/>
          <p:cNvSpPr txBox="1"/>
          <p:nvPr/>
        </p:nvSpPr>
        <p:spPr>
          <a:xfrm>
            <a:off x="2553326" y="2904653"/>
            <a:ext cx="1386950" cy="552208"/>
          </a:xfrm>
          <a:prstGeom prst="rect">
            <a:avLst/>
          </a:prstGeom>
          <a:solidFill>
            <a:srgbClr val="4C95B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does our carbon footprint matter?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GHG Emissions per Capita:</a:t>
            </a:r>
            <a:endParaRPr/>
          </a:p>
        </p:txBody>
      </p:sp>
      <p:sp>
        <p:nvSpPr>
          <p:cNvPr id="128" name="Google Shape;128;p3"/>
          <p:cNvSpPr txBox="1"/>
          <p:nvPr/>
        </p:nvSpPr>
        <p:spPr>
          <a:xfrm>
            <a:off x="3828743" y="2904653"/>
            <a:ext cx="1303857" cy="553998"/>
          </a:xfrm>
          <a:prstGeom prst="rect">
            <a:avLst/>
          </a:prstGeom>
          <a:solidFill>
            <a:srgbClr val="4C95B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Commerce City - 34.5 CO</a:t>
            </a:r>
            <a:r>
              <a:rPr lang="en-US" sz="600" b="0" i="0" u="none" strike="noStrike" cap="none" baseline="-25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US" sz="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Fort Collins – 12 CO</a:t>
            </a:r>
            <a:r>
              <a:rPr lang="en-US" sz="600" b="0" i="0" u="none" strike="noStrike" cap="none" baseline="-25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US" sz="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Denver - 11.5 CO</a:t>
            </a:r>
            <a:r>
              <a:rPr lang="en-US" sz="600" b="0" i="0" u="none" strike="noStrike" cap="none" baseline="-25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US" sz="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Longmont - 10.3 CO</a:t>
            </a:r>
            <a:r>
              <a:rPr lang="en-US" sz="600" b="0" i="0" u="none" strike="noStrike" cap="none" baseline="-25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US" sz="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Lakewood - 9.8 CO</a:t>
            </a:r>
            <a:r>
              <a:rPr lang="en-US" sz="600" b="0" i="0" u="none" strike="noStrike" cap="none" baseline="-25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US" sz="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"/>
          <p:cNvSpPr txBox="1"/>
          <p:nvPr/>
        </p:nvSpPr>
        <p:spPr>
          <a:xfrm>
            <a:off x="3505129" y="478280"/>
            <a:ext cx="172727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Reto</a:t>
            </a:r>
            <a:r>
              <a:rPr lang="en-US" sz="1800" b="1" i="0" u="none" strike="noStrike" cap="none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Sostenibilidad     </a:t>
            </a:r>
            <a:r>
              <a:rPr lang="en-US" sz="1800" b="1" i="0" u="none" strike="noStrike" cap="none">
                <a:solidFill>
                  <a:srgbClr val="9EA374"/>
                </a:solidFill>
                <a:highlight>
                  <a:srgbClr val="9EA37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9EA37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Mensual</a:t>
            </a:r>
            <a:r>
              <a:rPr lang="en-US" sz="1800" b="1" i="0" u="none" strike="noStrike" cap="none">
                <a:solidFill>
                  <a:srgbClr val="9EA374"/>
                </a:solidFill>
                <a:highlight>
                  <a:srgbClr val="9EA37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528177" y="1586100"/>
            <a:ext cx="2074119" cy="603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"/>
              <a:buFont typeface="Arial"/>
              <a:buNone/>
            </a:pPr>
            <a:r>
              <a:rPr lang="en-US" sz="830" b="1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Nombre ________________________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"/>
              <a:buFont typeface="Arial"/>
              <a:buNone/>
            </a:pPr>
            <a:endParaRPr sz="830" b="1" i="0" u="none" strike="noStrike" cap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"/>
              <a:buFont typeface="Arial"/>
              <a:buNone/>
            </a:pPr>
            <a:endParaRPr sz="830" b="1" i="0" u="none" strike="noStrike" cap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"/>
              <a:buFont typeface="Arial"/>
              <a:buNone/>
            </a:pPr>
            <a:r>
              <a:rPr lang="en-US" sz="830" b="1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Email __________________________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6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7848" y="701129"/>
            <a:ext cx="717281" cy="60371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6"/>
          <p:cNvSpPr txBox="1"/>
          <p:nvPr/>
        </p:nvSpPr>
        <p:spPr>
          <a:xfrm>
            <a:off x="499748" y="2251304"/>
            <a:ext cx="2175052" cy="200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¡Ingrese su correo electrónico para participar en el sorteo!</a:t>
            </a:r>
            <a:endParaRPr sz="711" b="0" i="0" u="none" strike="noStrike" cap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71" name="Google Shape;171;p6"/>
          <p:cNvSpPr txBox="1"/>
          <p:nvPr/>
        </p:nvSpPr>
        <p:spPr>
          <a:xfrm>
            <a:off x="4842139" y="3123751"/>
            <a:ext cx="270428" cy="26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7"/>
              <a:buFont typeface="Arial"/>
              <a:buNone/>
            </a:pPr>
            <a:r>
              <a:rPr lang="en-US" sz="1137" b="1" i="0" u="none" strike="noStrike" cap="none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6"/>
          <p:cNvSpPr txBox="1"/>
          <p:nvPr/>
        </p:nvSpPr>
        <p:spPr>
          <a:xfrm>
            <a:off x="2787848" y="1474859"/>
            <a:ext cx="22296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sng" strike="noStrike" cap="none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Entrada al desafío: devolverla antes de fin de mes</a:t>
            </a:r>
            <a:endParaRPr sz="800" b="0" i="0" u="none" strike="noStrike" cap="none">
              <a:solidFill>
                <a:srgbClr val="4536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Envíe por correo electrónico una foto de su tarjeta completad</a:t>
            </a:r>
            <a:r>
              <a:rPr lang="en-US" sz="800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US" sz="800" b="0" i="0" u="none" strike="noStrike" cap="none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a: rrusso@c3gov.com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Deje su tarjeta </a:t>
            </a:r>
            <a:r>
              <a:rPr lang="en-US" sz="800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completada</a:t>
            </a:r>
            <a:r>
              <a:rPr lang="en-US" sz="800" b="0" i="0" u="none" strike="noStrike" cap="none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recepción del Eagle Point Rec Center, Bison Ridge Rec Center o el Civic Center.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4536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Attn: Dr. Rosemarie Russo o Olivia Quagliani</a:t>
            </a:r>
            <a:endParaRPr sz="800" b="1" i="0" u="none" strike="noStrike" cap="none">
              <a:solidFill>
                <a:srgbClr val="4536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6"/>
          <p:cNvSpPr txBox="1"/>
          <p:nvPr/>
        </p:nvSpPr>
        <p:spPr>
          <a:xfrm>
            <a:off x="480921" y="2594239"/>
            <a:ext cx="2277392" cy="22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"/>
              <a:buFont typeface="Arial"/>
              <a:buNone/>
            </a:pPr>
            <a:r>
              <a:rPr lang="en-US" sz="830" b="1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Circule el # de semanas que participó  </a:t>
            </a:r>
            <a:r>
              <a:rPr lang="en-US" sz="83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1  2  3  4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/>
          <p:nvPr/>
        </p:nvSpPr>
        <p:spPr>
          <a:xfrm>
            <a:off x="490523" y="1504247"/>
            <a:ext cx="2184278" cy="1414424"/>
          </a:xfrm>
          <a:prstGeom prst="rect">
            <a:avLst/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6"/>
          <p:cNvPicPr preferRelativeResize="0"/>
          <p:nvPr/>
        </p:nvPicPr>
        <p:blipFill rotWithShape="1">
          <a:blip r:embed="rId4">
            <a:alphaModFix/>
          </a:blip>
          <a:srcRect l="11714" t="5820" r="21658" b="17045"/>
          <a:stretch/>
        </p:blipFill>
        <p:spPr>
          <a:xfrm>
            <a:off x="740437" y="139158"/>
            <a:ext cx="1555520" cy="13505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59;p5">
            <a:extLst>
              <a:ext uri="{FF2B5EF4-FFF2-40B4-BE49-F238E27FC236}">
                <a16:creationId xmlns:a16="http://schemas.microsoft.com/office/drawing/2014/main" id="{0334BABE-5227-614F-BC4B-E7D95C4F2D98}"/>
              </a:ext>
            </a:extLst>
          </p:cNvPr>
          <p:cNvSpPr txBox="1"/>
          <p:nvPr/>
        </p:nvSpPr>
        <p:spPr>
          <a:xfrm>
            <a:off x="297525" y="2932798"/>
            <a:ext cx="24980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 dirty="0">
                <a:solidFill>
                  <a:schemeClr val="lt1"/>
                </a:solidFill>
                <a:highlight>
                  <a:srgbClr val="4C95B5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800" b="1" i="0" u="none" strike="noStrike" cap="none" dirty="0" err="1">
                <a:solidFill>
                  <a:schemeClr val="lt1"/>
                </a:solidFill>
                <a:highlight>
                  <a:srgbClr val="4C95B5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Premios</a:t>
            </a:r>
            <a:r>
              <a:rPr lang="en-US" sz="800" b="1" i="0" u="none" strike="noStrike" cap="none" dirty="0">
                <a:solidFill>
                  <a:schemeClr val="lt1"/>
                </a:solidFill>
                <a:highlight>
                  <a:srgbClr val="4C95B5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800" b="1" i="0" u="none" strike="noStrike" cap="none" dirty="0" err="1">
                <a:solidFill>
                  <a:schemeClr val="lt1"/>
                </a:solidFill>
                <a:highlight>
                  <a:srgbClr val="4C95B5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enero</a:t>
            </a:r>
            <a:r>
              <a:rPr lang="en-US" sz="800" b="1" i="0" u="none" strike="noStrike" cap="none" dirty="0">
                <a:solidFill>
                  <a:schemeClr val="lt1"/>
                </a:solidFill>
                <a:highlight>
                  <a:srgbClr val="4C95B5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lang="en-US" sz="800" b="1" i="0" u="none" strike="noStrike" cap="none" dirty="0">
                <a:solidFill>
                  <a:srgbClr val="4C95B5"/>
                </a:solidFill>
                <a:highlight>
                  <a:srgbClr val="4C95B5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-US" sz="800" b="1" i="0" u="none" strike="noStrike" cap="none" dirty="0">
                <a:solidFill>
                  <a:schemeClr val="lt1"/>
                </a:solidFill>
                <a:highlight>
                  <a:srgbClr val="4C95B5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sz="1400" b="0" i="0" u="none" strike="noStrike" cap="none" dirty="0">
              <a:solidFill>
                <a:srgbClr val="000000"/>
              </a:solidFill>
              <a:highlight>
                <a:srgbClr val="4C95B5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</a:t>
            </a:r>
            <a:r>
              <a:rPr lang="en-US" sz="800" b="0" i="0" u="none" strike="noStrike" cap="none" dirty="0" err="1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premios</a:t>
            </a:r>
            <a:r>
              <a:rPr lang="en-US" sz="800" b="0" i="0" u="none" strike="noStrike" cap="none" dirty="0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800" b="0" i="0" u="none" strike="noStrike" cap="none" dirty="0" err="1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pueden</a:t>
            </a:r>
            <a:r>
              <a:rPr lang="en-US" sz="800" b="0" i="0" u="none" strike="noStrike" cap="none" dirty="0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800" b="0" i="0" u="none" strike="noStrike" cap="none" dirty="0" err="1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incluir</a:t>
            </a:r>
            <a:r>
              <a:rPr lang="en-US" sz="800" b="0" i="0" u="none" strike="noStrike" cap="none" dirty="0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Guía de Clean Mama para un </a:t>
            </a:r>
            <a:r>
              <a:rPr lang="en-US" sz="800" b="0" i="0" u="none" strike="noStrike" cap="none" dirty="0" err="1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hogar</a:t>
            </a:r>
            <a:r>
              <a:rPr lang="en-US" sz="800" b="0" i="0" u="none" strike="noStrike" cap="none" dirty="0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800" b="0" i="0" u="none" strike="noStrike" cap="none" dirty="0" err="1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saludable</a:t>
            </a:r>
            <a:r>
              <a:rPr lang="en-US" sz="800" dirty="0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800" b="0" i="0" u="none" strike="noStrike" cap="none" dirty="0" err="1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</a:t>
            </a:r>
            <a:r>
              <a:rPr lang="en-US" sz="800" b="0" i="0" u="none" strike="noStrike" cap="none" dirty="0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800" b="0" i="0" u="none" strike="noStrike" cap="none" dirty="0" err="1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sudadera</a:t>
            </a:r>
            <a:r>
              <a:rPr lang="en-US" sz="800" b="0" i="0" u="none" strike="noStrike" cap="none" dirty="0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</a:t>
            </a:r>
            <a:r>
              <a:rPr lang="en-US" sz="800" b="0" i="0" u="none" strike="noStrike" cap="none" dirty="0" err="1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capucha</a:t>
            </a:r>
            <a:r>
              <a:rPr lang="en-US" sz="800" b="0" i="0" u="none" strike="noStrike" cap="none" dirty="0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800" b="0" i="0" u="none" strike="noStrike" cap="none" dirty="0" err="1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Huggle</a:t>
            </a:r>
            <a:r>
              <a:rPr lang="en-US" sz="800" b="0" i="0" u="none" strike="noStrike" cap="none" dirty="0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</a:t>
            </a:r>
            <a:r>
              <a:rPr lang="en-US" sz="800" b="0" i="0" u="none" strike="noStrike" cap="none" dirty="0" err="1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más</a:t>
            </a:r>
            <a:endParaRPr sz="800" b="0" i="0" u="none" strike="noStrike" cap="none" dirty="0">
              <a:solidFill>
                <a:srgbClr val="4536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/>
          <p:nvPr/>
        </p:nvSpPr>
        <p:spPr>
          <a:xfrm>
            <a:off x="286685" y="3224766"/>
            <a:ext cx="2386539" cy="235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rPr lang="en-US" sz="933" b="1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Nombre ________________________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2" name="Google Shape;182;p21"/>
          <p:cNvGraphicFramePr/>
          <p:nvPr/>
        </p:nvGraphicFramePr>
        <p:xfrm>
          <a:off x="353775" y="1094377"/>
          <a:ext cx="4778825" cy="1767960"/>
        </p:xfrm>
        <a:graphic>
          <a:graphicData uri="http://schemas.openxmlformats.org/drawingml/2006/table">
            <a:tbl>
              <a:tblPr firstRow="1" bandRow="1">
                <a:noFill/>
                <a:tableStyleId>{9B16880A-8757-411B-84E6-7D6723A77957}</a:tableStyleId>
              </a:tblPr>
              <a:tblGrid>
                <a:gridCol w="23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23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EB Garamond"/>
                        <a:buNone/>
                      </a:pPr>
                      <a:r>
                        <a:rPr lang="en-US" sz="800" b="1" u="none" strike="noStrike" cap="none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Marque las actividades que ha realizado durante el mes de enero.</a:t>
                      </a:r>
                      <a:endParaRPr sz="800" b="1" u="none" strike="noStrike" cap="none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36575" marR="36575" marT="18300" marB="183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Ahorro ambiental anual</a:t>
                      </a:r>
                      <a:endParaRPr sz="800" u="none" strike="noStrike" cap="none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36575" marR="36575" marT="18300" marB="18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Ahorro econ</a:t>
                      </a:r>
                      <a:r>
                        <a:rPr lang="en-US" sz="8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ó</a:t>
                      </a:r>
                      <a:r>
                        <a:rPr lang="en-US" sz="800" b="1" u="none" strike="noStrike" cap="none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mico anual</a:t>
                      </a:r>
                      <a:endParaRPr sz="800" u="none" strike="noStrike" cap="none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36575" marR="36575" marT="18300" marB="18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EB Garamond"/>
                        <a:buNone/>
                      </a:pPr>
                      <a:r>
                        <a:rPr lang="en-US" sz="800" b="1" u="none" strike="noStrike" cap="none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Impacto</a:t>
                      </a:r>
                      <a:endParaRPr sz="800" u="none" strike="noStrike" cap="none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36575" marR="36575" marT="18300" marB="183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endParaRPr sz="300" u="none" strike="noStrike" cap="none"/>
                    </a:p>
                  </a:txBody>
                  <a:tcPr marL="36575" marR="36575" marT="18300" marB="18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EB Garamond"/>
                        <a:buNone/>
                      </a:pPr>
                      <a:r>
                        <a:rPr lang="en-US" sz="8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1. Resolución de Año Nuevo: Sustituir una comida de carne a la semana por una comida vegetariana.</a:t>
                      </a:r>
                      <a:endParaRPr/>
                    </a:p>
                  </a:txBody>
                  <a:tcPr marL="36575" marR="36575" marT="18300" marB="18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2,492 lbs CO</a:t>
                      </a:r>
                      <a:r>
                        <a:rPr lang="en-US" sz="800" u="none" strike="noStrike" cap="none" baseline="-25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2</a:t>
                      </a:r>
                      <a:r>
                        <a:rPr lang="en-US" sz="800" u="none" strike="noStrike" cap="none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e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133 gals.</a:t>
                      </a:r>
                      <a:endParaRPr sz="1400" u="none" strike="noStrike" cap="none"/>
                    </a:p>
                  </a:txBody>
                  <a:tcPr marL="36575" marR="36575" marT="18300" marB="18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$427</a:t>
                      </a:r>
                      <a:endParaRPr sz="1400" u="none" strike="noStrike" cap="none"/>
                    </a:p>
                  </a:txBody>
                  <a:tcPr marL="36575" marR="36575" marT="18300" marB="18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EB Garamond"/>
                        <a:buNone/>
                      </a:pPr>
                      <a:r>
                        <a:rPr lang="en-US" sz="7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Un cambio positivo para el medio ambiente</a:t>
                      </a:r>
                      <a:endParaRPr/>
                    </a:p>
                  </a:txBody>
                  <a:tcPr marL="36575" marR="36575" marT="18300" marB="183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endParaRPr sz="300" u="none" strike="noStrike" cap="none"/>
                    </a:p>
                  </a:txBody>
                  <a:tcPr marL="36575" marR="36575" marT="18300" marB="18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EB Garamond"/>
                        <a:buNone/>
                      </a:pPr>
                      <a:r>
                        <a:rPr lang="en-US" sz="800" u="none" strike="noStrike" cap="none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2. </a:t>
                      </a:r>
                      <a:r>
                        <a:rPr lang="en-US" sz="8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Calcula tu huella de carbono para ver dónde tienes que reducir las emisiones.</a:t>
                      </a:r>
                      <a:endParaRPr/>
                    </a:p>
                  </a:txBody>
                  <a:tcPr marL="36575" marR="36575" marT="18300" marB="18300" anchor="ctr"/>
                </a:tc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EB Garamond"/>
                        <a:buNone/>
                      </a:pPr>
                      <a:endParaRPr sz="1400" u="none" strike="noStrike" cap="none"/>
                    </a:p>
                  </a:txBody>
                  <a:tcPr marL="36575" marR="36575" marT="18300" marB="1830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EB Garamond"/>
                        <a:buNone/>
                      </a:pPr>
                      <a:r>
                        <a:rPr lang="en-US" sz="7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Conciencia de su impacto</a:t>
                      </a:r>
                      <a:endParaRPr/>
                    </a:p>
                  </a:txBody>
                  <a:tcPr marL="36575" marR="36575" marT="18300" marB="183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endParaRPr sz="300" u="none" strike="noStrike" cap="none"/>
                    </a:p>
                  </a:txBody>
                  <a:tcPr marL="36575" marR="36575" marT="18300" marB="18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EB Garamond"/>
                        <a:buNone/>
                      </a:pPr>
                      <a:r>
                        <a:rPr lang="en-US" sz="8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3. Ver un documental sobre la naturaleza en WaterBear.com.</a:t>
                      </a:r>
                      <a:endParaRPr/>
                    </a:p>
                  </a:txBody>
                  <a:tcPr marL="36575" marR="36575" marT="18300" marB="18300"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EB Garamond"/>
                        <a:buNone/>
                      </a:pPr>
                      <a:r>
                        <a:rPr lang="en-US" sz="7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Aprender algo nuevo</a:t>
                      </a:r>
                      <a:endParaRPr/>
                    </a:p>
                  </a:txBody>
                  <a:tcPr marL="36575" marR="36575" marT="18300" marB="183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endParaRPr sz="300" u="none" strike="noStrike" cap="none"/>
                    </a:p>
                  </a:txBody>
                  <a:tcPr marL="36575" marR="36575" marT="18300" marB="18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EB Garamond"/>
                        <a:buNone/>
                      </a:pPr>
                      <a:r>
                        <a:rPr lang="en-US" sz="800" dirty="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4. </a:t>
                      </a:r>
                      <a:r>
                        <a:rPr lang="en-US" sz="800" dirty="0" err="1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Únete</a:t>
                      </a:r>
                      <a:r>
                        <a:rPr lang="en-US" sz="800" dirty="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a </a:t>
                      </a:r>
                      <a:r>
                        <a:rPr lang="en-US" sz="800" dirty="0" err="1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una</a:t>
                      </a:r>
                      <a:r>
                        <a:rPr lang="en-US" sz="800" dirty="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</a:t>
                      </a:r>
                      <a:r>
                        <a:rPr lang="en-US" sz="800" dirty="0" err="1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biblioteca</a:t>
                      </a:r>
                      <a:r>
                        <a:rPr lang="en-US" sz="800" dirty="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- </a:t>
                      </a:r>
                      <a:r>
                        <a:rPr lang="en-US" sz="800" dirty="0" err="1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Esto</a:t>
                      </a:r>
                      <a:r>
                        <a:rPr lang="en-US" sz="800" dirty="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no </a:t>
                      </a:r>
                      <a:r>
                        <a:rPr lang="en-US" sz="800" dirty="0" err="1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sólo</a:t>
                      </a:r>
                      <a:r>
                        <a:rPr lang="en-US" sz="800" dirty="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</a:t>
                      </a:r>
                      <a:r>
                        <a:rPr lang="en-US" sz="800" dirty="0" err="1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te</a:t>
                      </a:r>
                      <a:r>
                        <a:rPr lang="en-US" sz="800" dirty="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</a:t>
                      </a:r>
                      <a:r>
                        <a:rPr lang="en-US" sz="800" dirty="0" err="1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conecta</a:t>
                      </a:r>
                      <a:r>
                        <a:rPr lang="en-US" sz="800" dirty="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con la </a:t>
                      </a:r>
                      <a:r>
                        <a:rPr lang="en-US" sz="800" dirty="0" err="1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comunidad</a:t>
                      </a:r>
                      <a:r>
                        <a:rPr lang="en-US" sz="800" dirty="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y la </a:t>
                      </a:r>
                      <a:r>
                        <a:rPr lang="en-US" sz="800" dirty="0" err="1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educación</a:t>
                      </a:r>
                      <a:r>
                        <a:rPr lang="en-US" sz="800" dirty="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, </a:t>
                      </a:r>
                      <a:r>
                        <a:rPr lang="en-US" sz="800" dirty="0" err="1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también</a:t>
                      </a:r>
                      <a:r>
                        <a:rPr lang="en-US" sz="800" dirty="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reduces </a:t>
                      </a:r>
                      <a:r>
                        <a:rPr lang="en-US" sz="800" dirty="0" err="1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tu</a:t>
                      </a:r>
                      <a:r>
                        <a:rPr lang="en-US" sz="800" dirty="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</a:t>
                      </a:r>
                      <a:r>
                        <a:rPr lang="en-US" sz="800" dirty="0" err="1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huella</a:t>
                      </a:r>
                      <a:r>
                        <a:rPr lang="en-US" sz="800" dirty="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de </a:t>
                      </a:r>
                      <a:r>
                        <a:rPr lang="en-US" sz="800" dirty="0" err="1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carbono</a:t>
                      </a:r>
                      <a:r>
                        <a:rPr lang="en-US" sz="800" dirty="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al no </a:t>
                      </a:r>
                      <a:r>
                        <a:rPr lang="en-US" sz="800" dirty="0" err="1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comprar</a:t>
                      </a:r>
                      <a:r>
                        <a:rPr lang="en-US" sz="800" dirty="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</a:t>
                      </a:r>
                      <a:r>
                        <a:rPr lang="en-US" sz="800" dirty="0" err="1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libros</a:t>
                      </a:r>
                      <a:r>
                        <a:rPr lang="en-US" sz="800" dirty="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</a:t>
                      </a:r>
                      <a:r>
                        <a:rPr lang="en-US" sz="800" dirty="0" err="1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nuevos</a:t>
                      </a:r>
                      <a:r>
                        <a:rPr lang="en-US" sz="800" dirty="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, DVDs, CDs, etc.</a:t>
                      </a:r>
                      <a:endParaRPr dirty="0"/>
                    </a:p>
                  </a:txBody>
                  <a:tcPr marL="36575" marR="36575" marT="18300" marB="18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EB Garamond"/>
                        <a:buNone/>
                      </a:pPr>
                      <a:r>
                        <a:rPr lang="en-US" sz="800" u="none" strike="noStrike" cap="none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--</a:t>
                      </a:r>
                      <a:endParaRPr sz="1400" u="none" strike="noStrike" cap="none"/>
                    </a:p>
                  </a:txBody>
                  <a:tcPr marL="36575" marR="36575" marT="18300" marB="18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EB Garamond"/>
                        <a:buNone/>
                      </a:pPr>
                      <a:r>
                        <a:rPr lang="en-US" sz="800" u="none" strike="noStrike" cap="none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$500</a:t>
                      </a:r>
                      <a:endParaRPr sz="1400" u="none" strike="noStrike" cap="none"/>
                    </a:p>
                  </a:txBody>
                  <a:tcPr marL="36575" marR="36575" marT="18300" marB="18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EB Garamond"/>
                        <a:buNone/>
                      </a:pPr>
                      <a:r>
                        <a:rPr lang="en-US" sz="7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Conexión con su comunidad</a:t>
                      </a:r>
                      <a:endParaRPr/>
                    </a:p>
                  </a:txBody>
                  <a:tcPr marL="36575" marR="36575" marT="18300" marB="183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83" name="Google Shape;183;p21" descr="Arrow Right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409426" y="1253489"/>
            <a:ext cx="139890" cy="25119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1"/>
          <p:cNvSpPr txBox="1"/>
          <p:nvPr/>
        </p:nvSpPr>
        <p:spPr>
          <a:xfrm>
            <a:off x="1275123" y="775520"/>
            <a:ext cx="2936147" cy="3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n-US" sz="1867" b="0" i="0" u="none" strike="noStrike" cap="none" dirty="0" err="1">
                <a:solidFill>
                  <a:schemeClr val="dk1"/>
                </a:solidFill>
                <a:latin typeface="Ink Free" panose="03080402000500000000" pitchFamily="66" charset="0"/>
                <a:sym typeface="Arial"/>
              </a:rPr>
              <a:t>Resolución</a:t>
            </a:r>
            <a:r>
              <a:rPr lang="en-US" sz="1867" b="0" i="0" u="none" strike="noStrike" cap="none" dirty="0">
                <a:solidFill>
                  <a:schemeClr val="dk1"/>
                </a:solidFill>
                <a:latin typeface="Ink Free" panose="03080402000500000000" pitchFamily="66" charset="0"/>
                <a:sym typeface="Arial"/>
              </a:rPr>
              <a:t> de </a:t>
            </a:r>
            <a:r>
              <a:rPr lang="en-US" sz="1867" dirty="0" err="1">
                <a:solidFill>
                  <a:schemeClr val="dk1"/>
                </a:solidFill>
                <a:latin typeface="Ink Free" panose="03080402000500000000" pitchFamily="66" charset="0"/>
              </a:rPr>
              <a:t>a</a:t>
            </a:r>
            <a:r>
              <a:rPr lang="en-US" sz="1867" b="0" i="0" u="none" strike="noStrike" cap="none" dirty="0" err="1">
                <a:solidFill>
                  <a:schemeClr val="dk1"/>
                </a:solidFill>
                <a:latin typeface="Ink Free" panose="03080402000500000000" pitchFamily="66" charset="0"/>
                <a:sym typeface="Arial"/>
              </a:rPr>
              <a:t>ño</a:t>
            </a:r>
            <a:r>
              <a:rPr lang="en-US" sz="1867" b="0" i="0" u="none" strike="noStrike" cap="none" dirty="0">
                <a:solidFill>
                  <a:schemeClr val="dk1"/>
                </a:solidFill>
                <a:latin typeface="Ink Free" panose="03080402000500000000" pitchFamily="66" charset="0"/>
                <a:sym typeface="Arial"/>
              </a:rPr>
              <a:t> nuevo</a:t>
            </a:r>
            <a:endParaRPr sz="1867" b="0" i="0" u="none" strike="noStrike" cap="none" dirty="0">
              <a:solidFill>
                <a:schemeClr val="dk1"/>
              </a:solidFill>
              <a:latin typeface="Ink Free" panose="03080402000500000000" pitchFamily="66" charset="0"/>
              <a:sym typeface="Arial"/>
            </a:endParaRPr>
          </a:p>
        </p:txBody>
      </p:sp>
      <p:pic>
        <p:nvPicPr>
          <p:cNvPr id="185" name="Google Shape;185;p2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81893" y="224360"/>
            <a:ext cx="729472" cy="613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1"/>
          <p:cNvPicPr preferRelativeResize="0"/>
          <p:nvPr/>
        </p:nvPicPr>
        <p:blipFill rotWithShape="1">
          <a:blip r:embed="rId5">
            <a:alphaModFix/>
          </a:blip>
          <a:srcRect l="11714" t="5820" r="21658" b="17045"/>
          <a:stretch/>
        </p:blipFill>
        <p:spPr>
          <a:xfrm>
            <a:off x="286685" y="168309"/>
            <a:ext cx="892861" cy="775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45841" y="1818175"/>
            <a:ext cx="476717" cy="46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1" descr="Line arrow: Counter-clockwise curve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760475">
            <a:off x="2685876" y="1708862"/>
            <a:ext cx="515627" cy="55142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1"/>
          <p:cNvSpPr txBox="1"/>
          <p:nvPr/>
        </p:nvSpPr>
        <p:spPr>
          <a:xfrm>
            <a:off x="2553326" y="2904653"/>
            <a:ext cx="1386900" cy="552300"/>
          </a:xfrm>
          <a:prstGeom prst="rect">
            <a:avLst/>
          </a:prstGeom>
          <a:solidFill>
            <a:srgbClr val="4C95B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¿Por qué importa nuestra huella de carbono?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Emisiones de GHG por habitante:</a:t>
            </a:r>
            <a:endParaRPr/>
          </a:p>
        </p:txBody>
      </p:sp>
      <p:sp>
        <p:nvSpPr>
          <p:cNvPr id="190" name="Google Shape;190;p21"/>
          <p:cNvSpPr txBox="1"/>
          <p:nvPr/>
        </p:nvSpPr>
        <p:spPr>
          <a:xfrm>
            <a:off x="3828743" y="2904653"/>
            <a:ext cx="1303857" cy="553998"/>
          </a:xfrm>
          <a:prstGeom prst="rect">
            <a:avLst/>
          </a:prstGeom>
          <a:solidFill>
            <a:srgbClr val="4C95B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Commerce City - 34.5 CO</a:t>
            </a:r>
            <a:r>
              <a:rPr lang="en-US" sz="600" b="0" i="0" u="none" strike="noStrike" cap="none" baseline="-25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US" sz="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Fort Collins – 12 CO</a:t>
            </a:r>
            <a:r>
              <a:rPr lang="en-US" sz="600" b="0" i="0" u="none" strike="noStrike" cap="none" baseline="-25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US" sz="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Denver - 11.5 CO</a:t>
            </a:r>
            <a:r>
              <a:rPr lang="en-US" sz="600" b="0" i="0" u="none" strike="noStrike" cap="none" baseline="-25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US" sz="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Longmont - 10.3 CO</a:t>
            </a:r>
            <a:r>
              <a:rPr lang="en-US" sz="600" b="0" i="0" u="none" strike="noStrike" cap="none" baseline="-25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US" sz="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Lakewood - 9.8 CO</a:t>
            </a:r>
            <a:r>
              <a:rPr lang="en-US" sz="600" b="0" i="0" u="none" strike="noStrike" cap="none" baseline="-25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US" sz="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/>
          </a:p>
        </p:txBody>
      </p:sp>
      <p:sp>
        <p:nvSpPr>
          <p:cNvPr id="191" name="Google Shape;191;p21"/>
          <p:cNvSpPr txBox="1"/>
          <p:nvPr/>
        </p:nvSpPr>
        <p:spPr>
          <a:xfrm>
            <a:off x="1626039" y="139192"/>
            <a:ext cx="2234400" cy="6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r>
              <a:rPr lang="en-US" sz="2667" b="1" i="0" u="none" strike="noStrike" cap="none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Enero</a:t>
            </a:r>
            <a:endParaRPr sz="1920" b="1" i="0" u="none" strike="noStrike" cap="none">
              <a:solidFill>
                <a:srgbClr val="4536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Reto</a:t>
            </a:r>
            <a:r>
              <a:rPr lang="en-US" sz="1200" b="1" i="0" u="none" strike="noStrike" cap="none">
                <a:solidFill>
                  <a:srgbClr val="4536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Sostenibilidad</a:t>
            </a:r>
            <a:endParaRPr sz="1200" b="1" i="0" u="none" strike="noStrike" cap="none">
              <a:solidFill>
                <a:srgbClr val="4536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C1A7B6268CAB459551FD8857584F5B" ma:contentTypeVersion="15" ma:contentTypeDescription="Create a new document." ma:contentTypeScope="" ma:versionID="5101b4885b9247ce3470bacccca5dc09">
  <xsd:schema xmlns:xsd="http://www.w3.org/2001/XMLSchema" xmlns:xs="http://www.w3.org/2001/XMLSchema" xmlns:p="http://schemas.microsoft.com/office/2006/metadata/properties" xmlns:ns3="f74eb631-0fa9-4b37-a176-acdf4b6c0ffe" xmlns:ns4="dfa9e7e9-07c8-470a-9854-b964cefdf17c" targetNamespace="http://schemas.microsoft.com/office/2006/metadata/properties" ma:root="true" ma:fieldsID="07ce9997480356de457cb39debdd6950" ns3:_="" ns4:_="">
    <xsd:import namespace="f74eb631-0fa9-4b37-a176-acdf4b6c0ffe"/>
    <xsd:import namespace="dfa9e7e9-07c8-470a-9854-b964cefdf17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eb631-0fa9-4b37-a176-acdf4b6c0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a9e7e9-07c8-470a-9854-b964cefdf17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74eb631-0fa9-4b37-a176-acdf4b6c0ffe" xsi:nil="true"/>
  </documentManagement>
</p:properties>
</file>

<file path=customXml/itemProps1.xml><?xml version="1.0" encoding="utf-8"?>
<ds:datastoreItem xmlns:ds="http://schemas.openxmlformats.org/officeDocument/2006/customXml" ds:itemID="{648DE1B5-2E36-4814-AD46-3AFE8593A9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4eb631-0fa9-4b37-a176-acdf4b6c0ffe"/>
    <ds:schemaRef ds:uri="dfa9e7e9-07c8-470a-9854-b964cefdf1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60679A-DE76-44B8-8C84-5D78392513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46C6CA-D0E9-4D21-918F-84CF343CEC8E}">
  <ds:schemaRefs>
    <ds:schemaRef ds:uri="f74eb631-0fa9-4b37-a176-acdf4b6c0ffe"/>
    <ds:schemaRef ds:uri="http://www.w3.org/XML/1998/namespace"/>
    <ds:schemaRef ds:uri="http://purl.org/dc/elements/1.1/"/>
    <ds:schemaRef ds:uri="http://purl.org/dc/dcmitype/"/>
    <ds:schemaRef ds:uri="dfa9e7e9-07c8-470a-9854-b964cefdf17c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591</Words>
  <Application>Microsoft Office PowerPoint</Application>
  <PresentationFormat>Custom</PresentationFormat>
  <Paragraphs>91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EB Garamond</vt:lpstr>
      <vt:lpstr>Ink Free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Brianna Johnson</dc:creator>
  <cp:lastModifiedBy>Albl, Felix - CM</cp:lastModifiedBy>
  <cp:revision>7</cp:revision>
  <dcterms:created xsi:type="dcterms:W3CDTF">2023-03-28T21:54:11Z</dcterms:created>
  <dcterms:modified xsi:type="dcterms:W3CDTF">2024-01-08T16:56:12Z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0x010100B0C1A7B6268CAB459551FD8857584F5B</vt:lpwstr>
  </property>
</Properties>
</file>